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219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232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816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26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52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41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747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26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31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596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665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C2313-2BB4-434B-915B-15AA766F7613}" type="datetimeFigureOut">
              <a:rPr lang="bg-BG" smtClean="0"/>
              <a:t>19.3.2026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B783-1730-4280-AF63-F07A5AA056A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465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30279"/>
            <a:ext cx="3250948" cy="49303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698905" y="1109075"/>
            <a:ext cx="5432475" cy="348557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57192" lvl="0" indent="-357192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1" dirty="0">
                <a:latin typeface="Times New Roman" pitchFamily="18"/>
                <a:cs typeface="Times New Roman" pitchFamily="18"/>
              </a:rPr>
              <a:t> </a:t>
            </a:r>
            <a:r>
              <a:rPr lang="bg-BG" sz="1200" b="1" dirty="0" smtClean="0">
                <a:latin typeface="Times New Roman" pitchFamily="18"/>
                <a:cs typeface="Times New Roman" pitchFamily="18"/>
              </a:rPr>
              <a:t>Дейност2.2 </a:t>
            </a:r>
            <a:r>
              <a:rPr lang="ru-RU" sz="1200" b="1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ru-RU" sz="1200" b="1" u="sng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Нает </a:t>
            </a:r>
            <a:r>
              <a:rPr lang="ru-RU" sz="1200" b="1" u="sng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по </a:t>
            </a:r>
            <a:r>
              <a:rPr lang="ru-RU" sz="1200" b="1" u="sng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Проекта </a:t>
            </a:r>
            <a:r>
              <a:rPr lang="ru-RU" sz="1200" b="1" u="sng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непедагогически </a:t>
            </a:r>
            <a:r>
              <a:rPr lang="ru-RU" sz="1200" b="1" u="sng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персонал-0.5 щат,  за осъществяване  на  </a:t>
            </a:r>
            <a:r>
              <a:rPr lang="ru-RU" sz="1200" b="1" u="sng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интензивна   работа с родители </a:t>
            </a:r>
            <a:r>
              <a:rPr lang="ru-RU" sz="1200" b="1" u="sng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, свързана  с : </a:t>
            </a:r>
            <a:endParaRPr lang="en-US" sz="1200" b="1" u="sng" dirty="0" smtClean="0">
              <a:solidFill>
                <a:schemeClr val="accent5"/>
              </a:solidFill>
              <a:latin typeface="Times New Roman" pitchFamily="18"/>
              <a:cs typeface="Times New Roman" pitchFamily="18"/>
            </a:endParaRPr>
          </a:p>
          <a:p>
            <a:pPr marL="285750" lvl="0" indent="-285750" defTabSz="914400">
              <a:lnSpc>
                <a:spcPct val="150000"/>
              </a:lnSpc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1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Съдействие</a:t>
            </a:r>
            <a:r>
              <a:rPr lang="ru-RU" sz="1200" b="1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 за обхващането и включването на деца</a:t>
            </a:r>
            <a:r>
              <a:rPr lang="ru-RU" sz="1200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, подлежащи на задължително предучилищно образование;</a:t>
            </a:r>
          </a:p>
          <a:p>
            <a:pPr marL="285750" lvl="0" indent="-285750" defTabSz="914400">
              <a:lnSpc>
                <a:spcPct val="150000"/>
              </a:lnSpc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Посещение </a:t>
            </a:r>
            <a:r>
              <a:rPr lang="ru-RU" sz="1200" b="1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на семействата на децата</a:t>
            </a:r>
            <a:r>
              <a:rPr lang="ru-RU" sz="1200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, които подлежат на задължително предучилищно образование, и </a:t>
            </a:r>
            <a:r>
              <a:rPr lang="ru-RU" sz="1200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организира </a:t>
            </a:r>
            <a:r>
              <a:rPr lang="ru-RU" sz="1200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срещи с тях с цел информираност, записване и редовно посещаване на </a:t>
            </a:r>
            <a:r>
              <a:rPr lang="ru-RU" sz="1200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ДГ</a:t>
            </a:r>
            <a:endParaRPr lang="en-US" sz="1200" dirty="0" smtClean="0">
              <a:solidFill>
                <a:schemeClr val="accent5"/>
              </a:solidFill>
              <a:latin typeface="Times New Roman" pitchFamily="18"/>
              <a:cs typeface="Times New Roman" pitchFamily="18"/>
            </a:endParaRPr>
          </a:p>
          <a:p>
            <a:pPr marL="285750" lvl="0" indent="-285750" defTabSz="914400">
              <a:lnSpc>
                <a:spcPct val="150000"/>
              </a:lnSpc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Взаимодействие </a:t>
            </a:r>
            <a:r>
              <a:rPr lang="ru-RU" sz="1200" b="1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с родители</a:t>
            </a:r>
            <a:r>
              <a:rPr lang="ru-RU" sz="1200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/представители на семейната общност за формиране на положителни нагласи към образованието и за пълноценното им включване в образователния процес.</a:t>
            </a:r>
            <a:endParaRPr lang="bg-BG" sz="1200" dirty="0">
              <a:solidFill>
                <a:schemeClr val="accent5"/>
              </a:solidFill>
              <a:latin typeface="Times New Roman" pitchFamily="18"/>
              <a:cs typeface="Times New Roman" pitchFamily="18"/>
            </a:endParaRPr>
          </a:p>
          <a:p>
            <a:pPr marL="285750" lvl="0" indent="-285750" defTabSz="914400">
              <a:lnSpc>
                <a:spcPct val="150000"/>
              </a:lnSpc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Оказване на помощ при общуване</a:t>
            </a:r>
            <a:r>
              <a:rPr lang="ru-RU" sz="1200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 и взаимодействие между </a:t>
            </a:r>
            <a:r>
              <a:rPr lang="ru-RU" sz="1200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bg-BG" sz="1200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детската градина</a:t>
            </a:r>
            <a:r>
              <a:rPr lang="ru-RU" sz="1200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200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и децата, семействата и местната общност. </a:t>
            </a:r>
            <a:endParaRPr lang="en-US" sz="1200" dirty="0">
              <a:solidFill>
                <a:schemeClr val="accent5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50000"/>
              </a:lnSpc>
            </a:pPr>
            <a:r>
              <a:rPr lang="ru-RU" sz="1100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8138" y="130279"/>
            <a:ext cx="93374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/>
                <a:cs typeface="Times New Roman" pitchFamily="18"/>
              </a:rPr>
              <a:t>                </a:t>
            </a:r>
            <a:r>
              <a:rPr lang="ru-RU" sz="1400" b="1" dirty="0" smtClean="0">
                <a:latin typeface="Times New Roman" pitchFamily="18"/>
                <a:cs typeface="Times New Roman" pitchFamily="18"/>
              </a:rPr>
              <a:t>Участваме в Дейност </a:t>
            </a:r>
            <a:r>
              <a:rPr lang="ru-RU" sz="1400" b="1" dirty="0">
                <a:latin typeface="Times New Roman" pitchFamily="18"/>
                <a:cs typeface="Times New Roman" pitchFamily="18"/>
              </a:rPr>
              <a:t>2.</a:t>
            </a:r>
            <a:r>
              <a:rPr lang="ru-RU" sz="1400" dirty="0">
                <a:latin typeface="Times New Roman" pitchFamily="18"/>
                <a:cs typeface="Times New Roman" pitchFamily="18"/>
              </a:rPr>
              <a:t> </a:t>
            </a:r>
            <a:r>
              <a:rPr lang="ru-RU" sz="1400" dirty="0" smtClean="0">
                <a:latin typeface="Times New Roman" pitchFamily="18"/>
                <a:cs typeface="Times New Roman" pitchFamily="18"/>
              </a:rPr>
              <a:t>1.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Интензивна </a:t>
            </a:r>
            <a:r>
              <a:rPr lang="ru-RU" sz="1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работа с родители на ниво детска градина, </a:t>
            </a:r>
            <a:endParaRPr lang="ru-RU" sz="1400" b="1" dirty="0" smtClean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r>
              <a:rPr lang="ru-RU" sz="1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             за </a:t>
            </a:r>
            <a:r>
              <a:rPr lang="ru-RU" sz="1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формиране на положителни нагласи към образованието и за пълноценното им участие </a:t>
            </a:r>
            <a:endParaRPr lang="ru-RU" sz="1400" b="1" dirty="0" smtClean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в            образователния </a:t>
            </a:r>
            <a:r>
              <a:rPr lang="ru-RU" sz="1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процес. </a:t>
            </a:r>
            <a:endParaRPr lang="bg-BG" sz="1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1717" y="5060633"/>
            <a:ext cx="5745603" cy="159017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latin typeface="Times New Roman" panose="02020603050405020304" pitchFamily="18" charset="0"/>
                <a:ea typeface="Calibri" pitchFamily="34"/>
                <a:cs typeface="Times New Roman" panose="02020603050405020304" pitchFamily="18" charset="0"/>
              </a:rPr>
              <a:t>Участваме в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 </a:t>
            </a:r>
            <a:r>
              <a:rPr lang="bg-BG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Допълнително обучение по български </a:t>
            </a:r>
            <a:endParaRPr lang="bg-BG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 за :</a:t>
            </a:r>
          </a:p>
          <a:p>
            <a:pPr algn="just"/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Деца, за които българският език не е майчин;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Деца, които имат обучителни затруднения;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 Деца, които са отсъствали дълго време от детска градина;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ea typeface="Calibri" pitchFamily="34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92" y="930498"/>
            <a:ext cx="2765225" cy="20763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9210" y="5148976"/>
            <a:ext cx="4642082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 Цел на проекта: </a:t>
            </a:r>
            <a:r>
              <a:rPr lang="bg-BG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Основната цел на проекта е разгръщане на потенциала на децата от предучилищно </a:t>
            </a:r>
            <a:r>
              <a:rPr lang="bg-BG" dirty="0" smtClean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образование, </a:t>
            </a:r>
            <a:r>
              <a:rPr lang="bg-BG" dirty="0">
                <a:solidFill>
                  <a:schemeClr val="accent5"/>
                </a:solidFill>
                <a:latin typeface="Times New Roman" pitchFamily="18"/>
                <a:cs typeface="Times New Roman" pitchFamily="18"/>
              </a:rPr>
              <a:t>чрез подкрепа за личностното им развитие с оглед по-успешна социална реализация.</a:t>
            </a:r>
            <a:endParaRPr lang="bg-BG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92" y="3006809"/>
            <a:ext cx="2727190" cy="204539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9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0070C0"/>
                </a:solidFill>
              </a:rPr>
              <a:t>ПУДООС -2025 г. 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- ЕКО КЪТ И БИЛКОВА ГРАДИНКА  В ДГ“КАЛИНКА“</a:t>
            </a:r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7" y="4419970"/>
            <a:ext cx="1606821" cy="21410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947" y="1815656"/>
            <a:ext cx="2914184" cy="2185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9542" y="1752533"/>
            <a:ext cx="8320668" cy="22467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g-BG" sz="1600" b="1" dirty="0">
                <a:solidFill>
                  <a:srgbClr val="0070C0"/>
                </a:solidFill>
              </a:rPr>
              <a:t>Време на провеждане</a:t>
            </a:r>
            <a:r>
              <a:rPr lang="bg-BG" sz="1600" dirty="0">
                <a:solidFill>
                  <a:srgbClr val="0070C0"/>
                </a:solidFill>
              </a:rPr>
              <a:t> : месеци септември - октомври.2025 г.;</a:t>
            </a:r>
          </a:p>
          <a:p>
            <a:pPr lvl="0"/>
            <a:r>
              <a:rPr lang="bg-BG" sz="1600" b="1" dirty="0">
                <a:solidFill>
                  <a:srgbClr val="0070C0"/>
                </a:solidFill>
              </a:rPr>
              <a:t>Вид </a:t>
            </a:r>
            <a:r>
              <a:rPr lang="bg-BG" sz="1600" dirty="0">
                <a:solidFill>
                  <a:srgbClr val="0070C0"/>
                </a:solidFill>
              </a:rPr>
              <a:t>: </a:t>
            </a:r>
            <a:r>
              <a:rPr lang="bg-BG" sz="1600" b="1" i="1" dirty="0">
                <a:solidFill>
                  <a:srgbClr val="0070C0"/>
                </a:solidFill>
              </a:rPr>
              <a:t>Допълнителни форми на педагогичско взаимодействие на отрито , с глобална тема „Обичаме природата и участваме в </a:t>
            </a:r>
            <a:r>
              <a:rPr lang="bg-BG" sz="1600" b="1" i="1" dirty="0" smtClean="0">
                <a:solidFill>
                  <a:srgbClr val="0070C0"/>
                </a:solidFill>
              </a:rPr>
              <a:t>нейното опазване ! “</a:t>
            </a:r>
            <a:r>
              <a:rPr lang="bg-BG" sz="1600" dirty="0" smtClean="0">
                <a:solidFill>
                  <a:srgbClr val="0070C0"/>
                </a:solidFill>
              </a:rPr>
              <a:t> </a:t>
            </a:r>
            <a:endParaRPr lang="bg-BG" sz="1600" dirty="0">
              <a:solidFill>
                <a:srgbClr val="0070C0"/>
              </a:solidFill>
            </a:endParaRPr>
          </a:p>
          <a:p>
            <a:pPr lvl="0"/>
            <a:r>
              <a:rPr lang="bg-BG" sz="1600" b="1" dirty="0">
                <a:solidFill>
                  <a:srgbClr val="0070C0"/>
                </a:solidFill>
              </a:rPr>
              <a:t>Целта </a:t>
            </a:r>
            <a:r>
              <a:rPr lang="bg-BG" sz="1600" dirty="0">
                <a:solidFill>
                  <a:srgbClr val="0070C0"/>
                </a:solidFill>
              </a:rPr>
              <a:t> е да направим съпричастни децата към проблемите на съвременното общество и да създадем гражданско съзнание у тях, увеличавайки инициативите, ориентирани към включване на децата в дейности с </a:t>
            </a:r>
            <a:r>
              <a:rPr lang="bg-BG" sz="1600" dirty="0" smtClean="0">
                <a:solidFill>
                  <a:srgbClr val="0070C0"/>
                </a:solidFill>
              </a:rPr>
              <a:t>екологична       насоченост.</a:t>
            </a:r>
          </a:p>
          <a:p>
            <a:r>
              <a:rPr lang="bg-BG" sz="1600" b="1" dirty="0" smtClean="0">
                <a:solidFill>
                  <a:srgbClr val="0070C0"/>
                </a:solidFill>
              </a:rPr>
              <a:t>Усвоени средства </a:t>
            </a:r>
            <a:r>
              <a:rPr lang="bg-BG" sz="1600" dirty="0" smtClean="0">
                <a:solidFill>
                  <a:srgbClr val="0070C0"/>
                </a:solidFill>
              </a:rPr>
              <a:t>: 7500лв. , благодарение, на  които създадохме безопасна и красива площадка и двор  за игри на децата на открито.</a:t>
            </a:r>
          </a:p>
          <a:p>
            <a:endParaRPr lang="bg-BG" sz="12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1" y="4334125"/>
            <a:ext cx="3015590" cy="2263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12" y="4238714"/>
            <a:ext cx="3334215" cy="250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92" y="4334125"/>
            <a:ext cx="3080079" cy="23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rgbClr val="0070C0"/>
                </a:solidFill>
              </a:rPr>
              <a:t>НП БДП.Модул 1:</a:t>
            </a:r>
            <a:r>
              <a:rPr lang="bg-BG" sz="2400" dirty="0">
                <a:solidFill>
                  <a:srgbClr val="0070C0"/>
                </a:solidFill>
              </a:rPr>
              <a:t>„Подкрепа на обучението по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bg-BG" sz="2400" dirty="0" smtClean="0">
                <a:solidFill>
                  <a:srgbClr val="0070C0"/>
                </a:solidFill>
              </a:rPr>
              <a:t>                                 безопасност </a:t>
            </a:r>
            <a:r>
              <a:rPr lang="bg-BG" sz="2400" dirty="0">
                <a:solidFill>
                  <a:srgbClr val="0070C0"/>
                </a:solidFill>
              </a:rPr>
              <a:t>на движението по пътищата”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3" y="1825625"/>
            <a:ext cx="113296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600" dirty="0" smtClean="0">
                <a:solidFill>
                  <a:srgbClr val="0070C0"/>
                </a:solidFill>
              </a:rPr>
              <a:t>                                                                            ГЛОБАЛНАТА </a:t>
            </a:r>
            <a:r>
              <a:rPr lang="bg-BG" sz="1600" dirty="0">
                <a:solidFill>
                  <a:srgbClr val="0070C0"/>
                </a:solidFill>
              </a:rPr>
              <a:t>ЦЕЛ:</a:t>
            </a:r>
          </a:p>
          <a:p>
            <a:pPr marL="0" indent="0">
              <a:buNone/>
            </a:pPr>
            <a:r>
              <a:rPr lang="bg-BG" sz="1200" b="1" dirty="0" smtClean="0">
                <a:solidFill>
                  <a:srgbClr val="0070C0"/>
                </a:solidFill>
              </a:rPr>
              <a:t>                      ОПАЗВАНЕ </a:t>
            </a:r>
            <a:r>
              <a:rPr lang="bg-BG" sz="1200" b="1" dirty="0">
                <a:solidFill>
                  <a:srgbClr val="0070C0"/>
                </a:solidFill>
              </a:rPr>
              <a:t>ЗДРАВЕТО И ЖИВОТА НА ДЕЦАТА , КАТО УЧАСТИЦИ В </a:t>
            </a:r>
            <a:r>
              <a:rPr lang="bg-BG" sz="1200" b="1" dirty="0" smtClean="0">
                <a:solidFill>
                  <a:srgbClr val="0070C0"/>
                </a:solidFill>
              </a:rPr>
              <a:t>ДВИЖЕНИЕТО </a:t>
            </a:r>
            <a:r>
              <a:rPr lang="en-US" sz="1200" b="1" dirty="0" smtClean="0">
                <a:solidFill>
                  <a:srgbClr val="0070C0"/>
                </a:solidFill>
              </a:rPr>
              <a:t>-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bg-BG" sz="1200" b="1" dirty="0" smtClean="0">
                <a:solidFill>
                  <a:srgbClr val="0070C0"/>
                </a:solidFill>
              </a:rPr>
              <a:t> ПЕШЕХОДЦИ И ПЪТНИЦИ;</a:t>
            </a:r>
            <a:endParaRPr lang="bg-BG" sz="1200" dirty="0">
              <a:solidFill>
                <a:srgbClr val="0070C0"/>
              </a:solidFill>
            </a:endParaRPr>
          </a:p>
          <a:p>
            <a:pPr marL="5143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bg-BG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Закупени дидактични средства и материали по БДП на стойност-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998 лв.</a:t>
            </a:r>
          </a:p>
          <a:p>
            <a:pPr marL="5143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bg-BG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 открити практики и повишаване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квалификацията на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педагогическите кадри за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преподаване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БДП;</a:t>
            </a:r>
            <a:endParaRPr lang="bg-BG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00" y="3377498"/>
            <a:ext cx="2436135" cy="32481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32" y="3446121"/>
            <a:ext cx="2349720" cy="31329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04" y="3435108"/>
            <a:ext cx="2349719" cy="31329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7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378</Words>
  <Application>Microsoft Office PowerPoint</Application>
  <PresentationFormat>Широк екран</PresentationFormat>
  <Paragraphs>25</Paragraphs>
  <Slides>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на PowerPoint</vt:lpstr>
      <vt:lpstr>ПУДООС -2025 г. - ЕКО КЪТ И БИЛКОВА ГРАДИНКА  В ДГ“КАЛИНКА“</vt:lpstr>
      <vt:lpstr>НП БДП.Модул 1:„Подкрепа на обучението по                                   безопасност на движението по пътищата”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301909: ДГ "Калинка" - Кесарево</dc:creator>
  <cp:lastModifiedBy>Ивайло Николов</cp:lastModifiedBy>
  <cp:revision>28</cp:revision>
  <dcterms:created xsi:type="dcterms:W3CDTF">2026-02-20T07:13:04Z</dcterms:created>
  <dcterms:modified xsi:type="dcterms:W3CDTF">2026-03-19T13:04:43Z</dcterms:modified>
</cp:coreProperties>
</file>