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742113" cy="9875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01909" initials="3" lastIdx="3" clrIdx="0">
    <p:extLst>
      <p:ext uri="{19B8F6BF-5375-455C-9EA6-DF929625EA0E}">
        <p15:presenceInfo xmlns:p15="http://schemas.microsoft.com/office/powerpoint/2012/main" userId="S::301909@edu.mon.bg::6c607030-7e1d-4fd8-afc9-172eace61a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369811-F016-4A39-9D16-1A6ED0BDA98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4688" y="4752975"/>
            <a:ext cx="5392737" cy="3887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0538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19525" y="9380538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573F7-46ED-4F66-823E-6FB97083BE9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0819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573F7-46ED-4F66-823E-6FB97083BE90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50120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71431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941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01537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8198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96066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5723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11311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73567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6932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4660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019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26781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6545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1731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20389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5246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78172-C106-4BCD-9E31-40F03D1CEC05}" type="datetimeFigureOut">
              <a:rPr lang="bg-BG" smtClean="0"/>
              <a:t>23.10.2026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1719B69-0CB4-410E-9973-A6D217AE79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68274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9C27694-381B-4E00-B828-CFA8611276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9FDF52E7-9BE7-402F-A455-BE5961A944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4EEC940A-D53B-4CF2-80A2-7D6194B61430}"/>
              </a:ext>
            </a:extLst>
          </p:cNvPr>
          <p:cNvSpPr txBox="1"/>
          <p:nvPr/>
        </p:nvSpPr>
        <p:spPr>
          <a:xfrm>
            <a:off x="4595454" y="106958"/>
            <a:ext cx="75247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 учебната 2026-27 година , продължихме да работим по проект „Силен старт“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Стоянова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Дейност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- 4.1., в 3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групи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,с общо 20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деца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: </a:t>
            </a:r>
          </a:p>
          <a:p>
            <a:r>
              <a:rPr lang="bg-BG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Ръководители: старши учители :Теменужка Кирилова ; Валентина Трифонова и Красимира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C52F230E-84A0-4920-A17C-A7B074894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519" y="53479"/>
            <a:ext cx="4779841" cy="6751042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EBA9E3B4-DD68-4C64-8B6E-C8E05DFDF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454" y="1361117"/>
            <a:ext cx="3298571" cy="24835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C759147E-FBA2-4FFE-8571-D84600C41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548" y="1129002"/>
            <a:ext cx="3846476" cy="28848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A8A56E6C-F63F-4CF2-AA2D-487462DBBB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788" y="3660312"/>
            <a:ext cx="3298571" cy="24739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54AECBD1-22B8-42A0-8516-BEF8933D5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360" y="3569285"/>
            <a:ext cx="2126856" cy="28358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" name="Картина 17">
            <a:extLst>
              <a:ext uri="{FF2B5EF4-FFF2-40B4-BE49-F238E27FC236}">
                <a16:creationId xmlns:a16="http://schemas.microsoft.com/office/drawing/2014/main" id="{84E0619A-B951-4CF6-AA05-848D8E69E2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837" y="3901855"/>
            <a:ext cx="3606800" cy="2705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" name="Картина 19">
            <a:extLst>
              <a:ext uri="{FF2B5EF4-FFF2-40B4-BE49-F238E27FC236}">
                <a16:creationId xmlns:a16="http://schemas.microsoft.com/office/drawing/2014/main" id="{18DB1334-527D-4D4A-A673-6A15E15A3D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29" y="4096738"/>
            <a:ext cx="3854214" cy="28906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8915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A465DE3-7851-48AC-A750-64623A5BA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9" name="Контейнер за съдържание 8">
            <a:extLst>
              <a:ext uri="{FF2B5EF4-FFF2-40B4-BE49-F238E27FC236}">
                <a16:creationId xmlns:a16="http://schemas.microsoft.com/office/drawing/2014/main" id="{59957C9C-AAA3-4E87-9429-44CA1F282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700" y="0"/>
            <a:ext cx="3704127" cy="2781300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C5E4161-E876-434F-9915-32A662186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588" y="122688"/>
            <a:ext cx="4799530" cy="6778852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4C635FEA-D3E7-4FB4-BC17-C82EE6A321CF}"/>
              </a:ext>
            </a:extLst>
          </p:cNvPr>
          <p:cNvSpPr txBox="1"/>
          <p:nvPr/>
        </p:nvSpPr>
        <p:spPr>
          <a:xfrm>
            <a:off x="4557356" y="61082"/>
            <a:ext cx="3907093" cy="6853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400"/>
              </a:spcBef>
              <a:spcAft>
                <a:spcPts val="400"/>
              </a:spcAft>
            </a:pPr>
            <a:r>
              <a:rPr lang="bg-BG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 1: 20.10.2026г. Октомври 2026 г.</a:t>
            </a:r>
            <a:endParaRPr lang="bg-BG" sz="16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400"/>
              </a:spcAft>
            </a:pPr>
            <a:r>
              <a:rPr lang="bg-BG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Основна тема: </a:t>
            </a:r>
            <a:r>
              <a:rPr lang="bg-BG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Скрининг тестовете – ползата и резултатите</a:t>
            </a:r>
          </a:p>
          <a:p>
            <a:pPr>
              <a:spcAft>
                <a:spcPts val="400"/>
              </a:spcAft>
            </a:pPr>
            <a:r>
              <a:rPr lang="bg-BG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 на дейност: </a:t>
            </a:r>
            <a:r>
              <a:rPr lang="bg-BG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Представяне пред родителите на ползата от използване на скрининг тестовете за ранно откриване на затруднения или заложби.</a:t>
            </a:r>
          </a:p>
          <a:p>
            <a:pPr>
              <a:spcAft>
                <a:spcPts val="400"/>
              </a:spcAft>
            </a:pPr>
            <a:r>
              <a:rPr lang="bg-BG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Очаквани резултати: </a:t>
            </a:r>
            <a:r>
              <a:rPr lang="bg-BG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Повишаване на интереса на родителите към иновациите в ДГ „Калинка“. Приобщаване на родители и учители с една обща цел благополучието на детето.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Родителите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бяха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информирани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работата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адаптация на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им в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условията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ДГ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Актуализиране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информацията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прилагане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модела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адаптация в ДГ;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 Информация за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скринг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тестовете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3 г. до 3.6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16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400"/>
              </a:spcAft>
            </a:pP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Информирахме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поканихме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родителите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за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участието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децата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им в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изследване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ранното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детско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развитие/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Скриниг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-тест, за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деца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от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възрастов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диапазон от 3г. до 3г. и 6 м. /, чрез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попълване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Информирано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съгласие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.</a:t>
            </a:r>
            <a:endParaRPr lang="bg-BG" sz="16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DDF5CC3D-4D00-49CC-B1A4-67B8577069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33" y="3512114"/>
            <a:ext cx="3907093" cy="2933700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BFF56C86-2479-46BB-A075-FEC98EA07F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29" y="4334281"/>
            <a:ext cx="3567871" cy="26789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79E424FC-B1E4-496E-8DE8-84C0476BE723}"/>
              </a:ext>
            </a:extLst>
          </p:cNvPr>
          <p:cNvSpPr txBox="1"/>
          <p:nvPr/>
        </p:nvSpPr>
        <p:spPr>
          <a:xfrm>
            <a:off x="0" y="2339053"/>
            <a:ext cx="6203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 2.2 : Интензивна работа с родители</a:t>
            </a:r>
          </a:p>
          <a:p>
            <a:r>
              <a:rPr lang="bg-BG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 учебна 2026-27 година</a:t>
            </a:r>
            <a:r>
              <a:rPr lang="bg-BG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07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AEA8C56-BE14-4C95-9B36-DC7CF36FD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1" y="113043"/>
            <a:ext cx="9310052" cy="1791957"/>
          </a:xfrm>
        </p:spPr>
        <p:txBody>
          <a:bodyPr>
            <a:normAutofit/>
          </a:bodyPr>
          <a:lstStyle/>
          <a:p>
            <a:r>
              <a:rPr lang="bg-B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Празници и обществени прояви </a:t>
            </a:r>
            <a:br>
              <a:rPr lang="bg-B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bg-BG" dirty="0"/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862CF63E-778B-447F-9EAC-A136B59857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322" y="2001540"/>
            <a:ext cx="2833687" cy="3778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2C21ECCC-7B4E-446B-978B-1780495E6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8" y="1205865"/>
            <a:ext cx="2880360" cy="21602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90A8B8E8-D36B-4DEB-82E0-590FF04A2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18" y="3644266"/>
            <a:ext cx="1963103" cy="26174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378B0535-110E-4E8A-9D56-32BC592C711A}"/>
              </a:ext>
            </a:extLst>
          </p:cNvPr>
          <p:cNvSpPr txBox="1"/>
          <p:nvPr/>
        </p:nvSpPr>
        <p:spPr>
          <a:xfrm>
            <a:off x="2061501" y="5727710"/>
            <a:ext cx="17716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1.10.2026г.- „ Ден на възрастните хора “</a:t>
            </a:r>
          </a:p>
        </p:txBody>
      </p:sp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A7009E33-488D-43B0-AEC4-8FD42511DE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8561">
            <a:off x="8535441" y="2088844"/>
            <a:ext cx="3611792" cy="48157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1FA7BC93-F27E-4A28-ACAF-4743275C39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167" y="507279"/>
            <a:ext cx="4292864" cy="32196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Картина 16">
            <a:extLst>
              <a:ext uri="{FF2B5EF4-FFF2-40B4-BE49-F238E27FC236}">
                <a16:creationId xmlns:a16="http://schemas.microsoft.com/office/drawing/2014/main" id="{A6DCC81E-F8AC-4022-AB60-48C45ABD54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218" y="3644266"/>
            <a:ext cx="2175510" cy="29006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Картина 18">
            <a:extLst>
              <a:ext uri="{FF2B5EF4-FFF2-40B4-BE49-F238E27FC236}">
                <a16:creationId xmlns:a16="http://schemas.microsoft.com/office/drawing/2014/main" id="{19C81B86-2ED5-4BB3-BADD-FECAC33D01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78" y="0"/>
            <a:ext cx="1698829" cy="3017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Текстово поле 19">
            <a:extLst>
              <a:ext uri="{FF2B5EF4-FFF2-40B4-BE49-F238E27FC236}">
                <a16:creationId xmlns:a16="http://schemas.microsoft.com/office/drawing/2014/main" id="{99BCF359-DFC7-4F06-9158-176535632C6F}"/>
              </a:ext>
            </a:extLst>
          </p:cNvPr>
          <p:cNvSpPr txBox="1"/>
          <p:nvPr/>
        </p:nvSpPr>
        <p:spPr>
          <a:xfrm>
            <a:off x="9338310" y="5989320"/>
            <a:ext cx="2034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Еньовден -24.06.2026 г</a:t>
            </a: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EE723146-7A9C-442E-858A-202A15AFC29B}"/>
              </a:ext>
            </a:extLst>
          </p:cNvPr>
          <p:cNvSpPr txBox="1"/>
          <p:nvPr/>
        </p:nvSpPr>
        <p:spPr>
          <a:xfrm>
            <a:off x="5658936" y="3520440"/>
            <a:ext cx="1884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accent2">
                    <a:lumMod val="50000"/>
                  </a:schemeClr>
                </a:solidFill>
              </a:rPr>
              <a:t>11.07.2026 г.</a:t>
            </a:r>
          </a:p>
        </p:txBody>
      </p:sp>
    </p:spTree>
    <p:extLst>
      <p:ext uri="{BB962C8B-B14F-4D97-AF65-F5344CB8AC3E}">
        <p14:creationId xmlns:p14="http://schemas.microsoft.com/office/powerpoint/2010/main" val="3987303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4B6AC9C-BFC4-42A2-B96C-58ACB267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 НА ОТВОРЕНИТЕ ВРАТИ: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F40F49E-C700-45FF-B0B5-62A1064E5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3960" y="1657350"/>
            <a:ext cx="2680652" cy="4253872"/>
          </a:xfrm>
        </p:spPr>
        <p:txBody>
          <a:bodyPr/>
          <a:lstStyle/>
          <a:p>
            <a:pPr marL="457200" lvl="1" indent="0">
              <a:buNone/>
            </a:pPr>
            <a:r>
              <a:rPr lang="bg-BG" dirty="0"/>
              <a:t>                                                                                                            </a:t>
            </a:r>
            <a:r>
              <a:rPr lang="bg-BG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 „ПЧЕЛИЧКА</a:t>
            </a:r>
            <a:r>
              <a:rPr lang="bg-BG" dirty="0"/>
              <a:t>“:</a:t>
            </a:r>
          </a:p>
          <a:p>
            <a:pPr lvl="1"/>
            <a:endParaRPr lang="bg-BG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D06F02F4-110B-41AE-B7F5-B4EC69793DF9}"/>
              </a:ext>
            </a:extLst>
          </p:cNvPr>
          <p:cNvSpPr txBox="1"/>
          <p:nvPr/>
        </p:nvSpPr>
        <p:spPr>
          <a:xfrm>
            <a:off x="343693" y="1755935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23.10.2026 г.-ГРУПА „Слънчо“</a:t>
            </a:r>
          </a:p>
          <a:p>
            <a:r>
              <a:rPr lang="bg-BG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„Ден на отворените врати  “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A69CA4B-AD72-424B-9533-A429609B67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365588"/>
              </p:ext>
            </p:extLst>
          </p:nvPr>
        </p:nvGraphicFramePr>
        <p:xfrm>
          <a:off x="8184832" y="2442210"/>
          <a:ext cx="3679507" cy="3791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6340">
                  <a:extLst>
                    <a:ext uri="{9D8B030D-6E8A-4147-A177-3AD203B41FA5}">
                      <a16:colId xmlns:a16="http://schemas.microsoft.com/office/drawing/2014/main" val="599685658"/>
                    </a:ext>
                  </a:extLst>
                </a:gridCol>
                <a:gridCol w="2523167">
                  <a:extLst>
                    <a:ext uri="{9D8B030D-6E8A-4147-A177-3AD203B41FA5}">
                      <a16:colId xmlns:a16="http://schemas.microsoft.com/office/drawing/2014/main" val="3055895196"/>
                    </a:ext>
                  </a:extLst>
                </a:gridCol>
              </a:tblGrid>
              <a:tr h="379168"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Месец: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Дейности  с родители  и Теми :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8380264"/>
                  </a:ext>
                </a:extLst>
              </a:tr>
              <a:tr h="379168"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септември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Запознаване с практиката на „Утринна среща“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7887452"/>
                  </a:ext>
                </a:extLst>
              </a:tr>
              <a:tr h="568752"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октомври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bg-BG" sz="1200" dirty="0">
                          <a:effectLst/>
                        </a:rPr>
                        <a:t>„Да се запознаем “ тема </a:t>
                      </a:r>
                      <a:endParaRPr lang="en-US" sz="1200" dirty="0">
                        <a:effectLst/>
                      </a:endParaRPr>
                    </a:p>
                    <a:p>
                      <a:r>
                        <a:rPr lang="bg-BG" sz="1200" dirty="0">
                          <a:effectLst/>
                        </a:rPr>
                        <a:t>„ Как  и за какво да разговарям с де</a:t>
                      </a:r>
                      <a:r>
                        <a:rPr lang="en-US" sz="1200" dirty="0">
                          <a:effectLst/>
                        </a:rPr>
                        <a:t>j</a:t>
                      </a:r>
                      <a:r>
                        <a:rPr lang="bg-BG" sz="1200" dirty="0">
                          <a:effectLst/>
                        </a:rPr>
                        <a:t>ето ми  ?“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98613"/>
                  </a:ext>
                </a:extLst>
              </a:tr>
              <a:tr h="379168"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ноември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„Да  спазваме правилата на групата !“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91467"/>
                  </a:ext>
                </a:extLst>
              </a:tr>
              <a:tr h="189584"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декември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Да празнуваме заедно 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0996538"/>
                  </a:ext>
                </a:extLst>
              </a:tr>
              <a:tr h="189584"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януари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Какво се научих  ?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7745738"/>
                  </a:ext>
                </a:extLst>
              </a:tr>
              <a:tr h="379168"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февруари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Ателиета за работа с родители и деца 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8540253"/>
                  </a:ext>
                </a:extLst>
              </a:tr>
              <a:tr h="189584"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март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Пролетни вълнения 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5789001"/>
                  </a:ext>
                </a:extLst>
              </a:tr>
              <a:tr h="379168"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Април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Природата се събужда: трудова дейност с родител/и 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1306321"/>
                  </a:ext>
                </a:extLst>
              </a:tr>
              <a:tr h="758336">
                <a:tc>
                  <a:txBody>
                    <a:bodyPr/>
                    <a:lstStyle/>
                    <a:p>
                      <a:r>
                        <a:rPr lang="bg-BG" sz="1200">
                          <a:effectLst/>
                        </a:rPr>
                        <a:t>май</a:t>
                      </a:r>
                      <a:endParaRPr lang="bg-BG" sz="12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bg-BG" sz="1200" dirty="0">
                          <a:effectLst/>
                        </a:rPr>
                        <a:t>Вече съм голям- Кратък празник и информация за индивидуалните постижения  на децата.</a:t>
                      </a:r>
                      <a:endParaRPr lang="bg-BG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4427868"/>
                  </a:ext>
                </a:extLst>
              </a:tr>
            </a:tbl>
          </a:graphicData>
        </a:graphic>
      </p:graphicFrame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2CB32C4F-9B75-4767-9941-BA100B7A7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22" y="2346960"/>
            <a:ext cx="2633482" cy="19773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A3737A05-836E-47EB-B129-18E6AFCF6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05" y="4215884"/>
            <a:ext cx="2453640" cy="24536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6963D5A7-C1BA-45D9-BE88-D953FAC8C8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687" y="3429000"/>
            <a:ext cx="2807970" cy="28079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Картина 16">
            <a:extLst>
              <a:ext uri="{FF2B5EF4-FFF2-40B4-BE49-F238E27FC236}">
                <a16:creationId xmlns:a16="http://schemas.microsoft.com/office/drawing/2014/main" id="{255C1077-C5B7-4CC1-8892-AC7097DE0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072" y="4080035"/>
            <a:ext cx="2747960" cy="27479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Картина 18">
            <a:extLst>
              <a:ext uri="{FF2B5EF4-FFF2-40B4-BE49-F238E27FC236}">
                <a16:creationId xmlns:a16="http://schemas.microsoft.com/office/drawing/2014/main" id="{3BA85639-9C16-46F7-8032-010F1193FB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075" y="369926"/>
            <a:ext cx="2058415" cy="15438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Картина 20">
            <a:extLst>
              <a:ext uri="{FF2B5EF4-FFF2-40B4-BE49-F238E27FC236}">
                <a16:creationId xmlns:a16="http://schemas.microsoft.com/office/drawing/2014/main" id="{E799B55C-F11E-4956-83FC-192A74BD3E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771" y="1390309"/>
            <a:ext cx="3549649" cy="2665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772624"/>
      </p:ext>
    </p:extLst>
  </p:cSld>
  <p:clrMapOvr>
    <a:masterClrMapping/>
  </p:clrMapOvr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275</TotalTime>
  <Words>345</Words>
  <Application>Microsoft Office PowerPoint</Application>
  <PresentationFormat>Широк екран</PresentationFormat>
  <Paragraphs>42</Paragraphs>
  <Slides>4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</vt:i4>
      </vt:variant>
    </vt:vector>
  </HeadingPairs>
  <TitlesOfParts>
    <vt:vector size="11" baseType="lpstr">
      <vt:lpstr>Arial</vt:lpstr>
      <vt:lpstr>Calibri</vt:lpstr>
      <vt:lpstr>Cambria</vt:lpstr>
      <vt:lpstr>Century Gothic</vt:lpstr>
      <vt:lpstr>Times New Roman</vt:lpstr>
      <vt:lpstr>Wingdings 3</vt:lpstr>
      <vt:lpstr>Загатване</vt:lpstr>
      <vt:lpstr>Презентация на PowerPoint</vt:lpstr>
      <vt:lpstr>Презентация на PowerPoint</vt:lpstr>
      <vt:lpstr>Празници и обществени прояви  </vt:lpstr>
      <vt:lpstr>ДЕН НА ОТВОРЕНИТЕ ВРАТИ: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301909</dc:creator>
  <cp:lastModifiedBy>301909</cp:lastModifiedBy>
  <cp:revision>23</cp:revision>
  <dcterms:created xsi:type="dcterms:W3CDTF">2026-10-23T05:49:41Z</dcterms:created>
  <dcterms:modified xsi:type="dcterms:W3CDTF">2026-10-23T10:26:25Z</dcterms:modified>
</cp:coreProperties>
</file>