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6" r:id="rId4"/>
    <p:sldId id="262" r:id="rId5"/>
    <p:sldId id="263" r:id="rId6"/>
    <p:sldId id="264" r:id="rId7"/>
    <p:sldId id="260" r:id="rId8"/>
    <p:sldId id="258" r:id="rId9"/>
    <p:sldId id="272" r:id="rId10"/>
    <p:sldId id="267" r:id="rId11"/>
    <p:sldId id="268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575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392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11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77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130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2877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604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997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550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38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354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971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600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670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305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587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9.12.2024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08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301909@edu.mon.b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chemeClr val="accent2"/>
                </a:solidFill>
              </a:rPr>
              <a:t>             Контакти </a:t>
            </a:r>
            <a:r>
              <a:rPr lang="bg-BG" b="1" dirty="0">
                <a:solidFill>
                  <a:schemeClr val="accent2"/>
                </a:solidFill>
              </a:rPr>
              <a:t>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56792"/>
            <a:ext cx="6482681" cy="4968552"/>
          </a:xfrm>
        </p:spPr>
        <p:txBody>
          <a:bodyPr/>
          <a:lstStyle/>
          <a:p>
            <a:r>
              <a:rPr lang="bg-BG" b="1" dirty="0">
                <a:solidFill>
                  <a:schemeClr val="accent2"/>
                </a:solidFill>
              </a:rPr>
              <a:t/>
            </a:r>
            <a:br>
              <a:rPr lang="bg-BG" b="1" dirty="0">
                <a:solidFill>
                  <a:schemeClr val="accent2"/>
                </a:solidFill>
              </a:rPr>
            </a:br>
            <a:r>
              <a:rPr lang="bg-BG" b="1" dirty="0">
                <a:solidFill>
                  <a:schemeClr val="accent2"/>
                </a:solidFill>
              </a:rPr>
              <a:t>ДЕТСКА ГРАДИНА „КАЛИНКА” -  с .КЕСАРЕВО- ул.”Цар Роман “ №2  ,п.к. – 5161,  тел:0885766581,</a:t>
            </a:r>
            <a:r>
              <a:rPr lang="bg-BG" dirty="0">
                <a:solidFill>
                  <a:schemeClr val="accent2"/>
                </a:solidFill>
              </a:rPr>
              <a:t/>
            </a:r>
            <a:br>
              <a:rPr lang="bg-BG" dirty="0">
                <a:solidFill>
                  <a:schemeClr val="accent2"/>
                </a:solidFill>
              </a:rPr>
            </a:br>
            <a:r>
              <a:rPr lang="bg-BG" b="1" dirty="0">
                <a:solidFill>
                  <a:schemeClr val="accent2"/>
                </a:solidFill>
              </a:rPr>
              <a:t>ел.поща ; </a:t>
            </a:r>
            <a:r>
              <a:rPr lang="bg-BG" b="1" cap="small" dirty="0">
                <a:solidFill>
                  <a:schemeClr val="accent2"/>
                </a:solidFill>
                <a:hlinkClick r:id="rId2"/>
              </a:rPr>
              <a:t>301909</a:t>
            </a:r>
            <a:r>
              <a:rPr lang="en-US" b="1" cap="small" dirty="0">
                <a:solidFill>
                  <a:schemeClr val="accent2"/>
                </a:solidFill>
                <a:hlinkClick r:id="rId2"/>
              </a:rPr>
              <a:t>@edu.mon.bg</a:t>
            </a:r>
            <a:r>
              <a:rPr lang="bg-BG" b="1" cap="small" dirty="0">
                <a:solidFill>
                  <a:schemeClr val="accent2"/>
                </a:solidFill>
              </a:rPr>
              <a:t>, </a:t>
            </a:r>
            <a:r>
              <a:rPr lang="en-US" b="1" cap="small" dirty="0">
                <a:solidFill>
                  <a:schemeClr val="accent2"/>
                </a:solidFill>
              </a:rPr>
              <a:t>              </a:t>
            </a:r>
            <a:r>
              <a:rPr lang="en-US" b="1" dirty="0">
                <a:solidFill>
                  <a:schemeClr val="accent2"/>
                </a:solidFill>
              </a:rPr>
              <a:t>dg_kalinka@abv.bg</a:t>
            </a:r>
            <a:endParaRPr lang="bg-BG" dirty="0">
              <a:solidFill>
                <a:schemeClr val="accent2"/>
              </a:solidFill>
            </a:endParaRPr>
          </a:p>
          <a:p>
            <a:r>
              <a:rPr lang="bg-BG" dirty="0" smtClean="0">
                <a:solidFill>
                  <a:schemeClr val="accent2"/>
                </a:solidFill>
              </a:rPr>
              <a:t>Маргарита </a:t>
            </a:r>
            <a:r>
              <a:rPr lang="bg-BG" dirty="0">
                <a:solidFill>
                  <a:schemeClr val="accent2"/>
                </a:solidFill>
              </a:rPr>
              <a:t>Владимирова -директор ,</a:t>
            </a:r>
            <a:r>
              <a:rPr lang="bg-BG" dirty="0" smtClean="0">
                <a:solidFill>
                  <a:schemeClr val="accent2"/>
                </a:solidFill>
              </a:rPr>
              <a:t> тел. 0885766581</a:t>
            </a:r>
          </a:p>
          <a:p>
            <a:pPr marL="0" indent="0">
              <a:buNone/>
            </a:pPr>
            <a:r>
              <a:rPr lang="bg-BG" dirty="0" smtClean="0">
                <a:solidFill>
                  <a:schemeClr val="accent2"/>
                </a:solidFill>
              </a:rPr>
              <a:t>Група село Владислав:</a:t>
            </a:r>
          </a:p>
          <a:p>
            <a:r>
              <a:rPr lang="bg-BG" dirty="0" smtClean="0">
                <a:solidFill>
                  <a:schemeClr val="accent2"/>
                </a:solidFill>
              </a:rPr>
              <a:t>Ул. „Търговска “№4,п.к.5179</a:t>
            </a:r>
            <a:endParaRPr lang="bg-B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 пъзела "Здравословен начин на хранене" </a:t>
            </a:r>
            <a:r>
              <a:rPr lang="bg-BG" dirty="0" smtClean="0"/>
              <a:t>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058745" cy="3880773"/>
          </a:xfrm>
        </p:spPr>
        <p:txBody>
          <a:bodyPr>
            <a:normAutofit fontScale="92500"/>
          </a:bodyPr>
          <a:lstStyle/>
          <a:p>
            <a:r>
              <a:rPr lang="bg-BG" dirty="0" smtClean="0"/>
              <a:t>Децата се учат </a:t>
            </a:r>
            <a:r>
              <a:rPr lang="bg-BG" dirty="0"/>
              <a:t>на видове храни и  важността на здравословното хранене чрез игри и забавления. Съдържа 16 части с общ размер 1х1 метър. Този пъзел е важен инструмент за изграждане на здравословни навици от ранна възраст и предоставя възможност да:</a:t>
            </a:r>
          </a:p>
          <a:p>
            <a:r>
              <a:rPr lang="bg-BG" dirty="0" smtClean="0"/>
              <a:t>Запознава </a:t>
            </a:r>
            <a:r>
              <a:rPr lang="bg-BG" dirty="0"/>
              <a:t>децата с различните групи храни: Те ще се научат да разпознават здравословните и нездравословните храни.</a:t>
            </a:r>
          </a:p>
          <a:p>
            <a:r>
              <a:rPr lang="bg-BG" dirty="0" smtClean="0"/>
              <a:t>Развива </a:t>
            </a:r>
            <a:r>
              <a:rPr lang="bg-BG" dirty="0"/>
              <a:t>техните навици за здравословно хранене: Децата ще бъдат</a:t>
            </a:r>
            <a:r>
              <a:rPr lang="bg-BG" b="1" dirty="0"/>
              <a:t> </a:t>
            </a:r>
            <a:r>
              <a:rPr lang="bg-BG" dirty="0"/>
              <a:t>стимулирани да правят по-добри хранителни избори.</a:t>
            </a:r>
          </a:p>
          <a:p>
            <a:r>
              <a:rPr lang="bg-BG" dirty="0" smtClean="0"/>
              <a:t>Повишава </a:t>
            </a:r>
            <a:r>
              <a:rPr lang="bg-BG" dirty="0"/>
              <a:t>тяхната осведоменост за ползите от здравословното хранене: Чрез игри и занимания те ще разберат връзката между храната и здравето.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524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912768" cy="504056"/>
          </a:xfrm>
        </p:spPr>
        <p:txBody>
          <a:bodyPr>
            <a:noAutofit/>
          </a:bodyPr>
          <a:lstStyle/>
          <a:p>
            <a:r>
              <a:rPr lang="bg-BG" sz="1400" dirty="0" smtClean="0">
                <a:solidFill>
                  <a:schemeClr val="accent1">
                    <a:lumMod val="50000"/>
                  </a:schemeClr>
                </a:solidFill>
              </a:rPr>
              <a:t>На 28.11.2024 г. – децата от група „Слънчо“, под умелото  ръководтство на г-жа Цветозара Петрова, представиха пред родителите </a:t>
            </a:r>
            <a:r>
              <a:rPr lang="bg-BG" sz="1400" dirty="0">
                <a:solidFill>
                  <a:schemeClr val="accent1">
                    <a:lumMod val="50000"/>
                  </a:schemeClr>
                </a:solidFill>
              </a:rPr>
              <a:t>на видове храни и  важността на здравословното хранене чрез игри и забавления.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2000" y="1254879"/>
            <a:ext cx="2808719" cy="21089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08" y="1240999"/>
            <a:ext cx="2845691" cy="213673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52" y="4022494"/>
            <a:ext cx="2913219" cy="218743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4005064"/>
            <a:ext cx="2936431" cy="22048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1782" y="4085787"/>
            <a:ext cx="2744631" cy="20608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274934"/>
            <a:ext cx="2710606" cy="203529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554689" cy="1320800"/>
          </a:xfrm>
        </p:spPr>
        <p:txBody>
          <a:bodyPr>
            <a:normAutofit/>
          </a:bodyPr>
          <a:lstStyle/>
          <a:p>
            <a:r>
              <a:rPr lang="bg-BG" sz="1400" dirty="0" smtClean="0"/>
              <a:t>  Освен игри ,с вързани с пъзела, госпожа Петрова бе подбрала  интересни игри за изпробване и изразяване на знания, умения за здравословно хранене, грижи за здравето, хигиена и движение :“Подреди правилно“;“Вълшебната торбичка“;“Полезни/вредни храни“;“От къде идва храната“ ...</a:t>
            </a:r>
            <a:endParaRPr lang="bg-BG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0" y="1842080"/>
            <a:ext cx="1860637" cy="247799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56" y="2132856"/>
            <a:ext cx="2138251" cy="284771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64" y="1779758"/>
            <a:ext cx="1817262" cy="24202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206" y="4463926"/>
            <a:ext cx="2648731" cy="198884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27" y="4463926"/>
            <a:ext cx="2903896" cy="218043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6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400" u="sng" dirty="0">
                <a:solidFill>
                  <a:schemeClr val="accent2">
                    <a:lumMod val="75000"/>
                  </a:schemeClr>
                </a:solidFill>
              </a:rPr>
              <a:t>Постелките „Mini“ са специално разработени за деца в детска градина, с фокус върху развиване на фината моторика и основни двигателни умения. Тези постелки насърчават умствената ловкост и развиват уменията за сътрудничество. Съдържа 16 постелки с размер 66х66 см.</a:t>
            </a:r>
            <a:endParaRPr lang="bg-BG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2397502" cy="1800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1493351" cy="198884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46" y="1601177"/>
            <a:ext cx="1676962" cy="22333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5" y="4077072"/>
            <a:ext cx="1925897" cy="25649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33" y="3840107"/>
            <a:ext cx="2214677" cy="294950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74" y="4509120"/>
            <a:ext cx="1601487" cy="213285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54" y="4313320"/>
            <a:ext cx="1839588" cy="244995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12" y="1577213"/>
            <a:ext cx="1851350" cy="24656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4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136903" cy="1320800"/>
          </a:xfrm>
        </p:spPr>
        <p:txBody>
          <a:bodyPr>
            <a:noAutofit/>
          </a:bodyPr>
          <a:lstStyle/>
          <a:p>
            <a:r>
              <a:rPr lang="bg-BG" sz="1400" b="1" dirty="0">
                <a:solidFill>
                  <a:schemeClr val="accent2">
                    <a:lumMod val="75000"/>
                  </a:schemeClr>
                </a:solidFill>
              </a:rPr>
              <a:t>Основни дейности</a:t>
            </a:r>
            <a:r>
              <a:rPr lang="bg-BG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bg-BG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1400" b="1" i="1" dirty="0">
                <a:solidFill>
                  <a:schemeClr val="accent2">
                    <a:lumMod val="75000"/>
                  </a:schemeClr>
                </a:solidFill>
              </a:rPr>
              <a:t>Физическо развитие:</a:t>
            </a:r>
            <a:r>
              <a:rPr lang="bg-BG" sz="1400" dirty="0">
                <a:solidFill>
                  <a:schemeClr val="accent2">
                    <a:lumMod val="75000"/>
                  </a:schemeClr>
                </a:solidFill>
              </a:rPr>
              <a:t> Упражненията и движението подпомагат развитието на моторните умения, подобряват координацията и насърчават здравословния растеж. Играят ключова роля в укрепването на имунната система и предотвратяването на затлъстяването. Редовната физическа активност създава основата за здравословен начин на живот, като учи децата на важността на поддържането на активност и добро здраве от ранна възраст.</a:t>
            </a:r>
            <a:br>
              <a:rPr lang="bg-BG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1400" b="1" i="1" dirty="0">
                <a:solidFill>
                  <a:schemeClr val="accent2">
                    <a:lumMod val="75000"/>
                  </a:schemeClr>
                </a:solidFill>
              </a:rPr>
              <a:t>Баланс и координация:</a:t>
            </a:r>
            <a:r>
              <a:rPr lang="bg-BG" sz="1400" dirty="0">
                <a:solidFill>
                  <a:schemeClr val="accent2">
                    <a:lumMod val="75000"/>
                  </a:schemeClr>
                </a:solidFill>
              </a:rPr>
              <a:t> Упражненията върху постелките стимулират развиването на баланс и координация, важни за физическото развитие.</a:t>
            </a:r>
            <a:br>
              <a:rPr lang="bg-BG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1400" b="1" i="1" dirty="0">
                <a:solidFill>
                  <a:schemeClr val="accent2">
                    <a:lumMod val="75000"/>
                  </a:schemeClr>
                </a:solidFill>
              </a:rPr>
              <a:t>Сътрудничество и екипна работа:</a:t>
            </a:r>
            <a:r>
              <a:rPr lang="bg-BG" sz="1400" dirty="0">
                <a:solidFill>
                  <a:schemeClr val="accent2">
                    <a:lumMod val="75000"/>
                  </a:schemeClr>
                </a:solidFill>
              </a:rPr>
              <a:t> Игри и задачи, които изискват сътрудничество, помагат на децата да развиват социалните си умения.</a:t>
            </a:r>
            <a:br>
              <a:rPr lang="bg-BG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1400" b="1" i="1" dirty="0">
                <a:solidFill>
                  <a:schemeClr val="accent2">
                    <a:lumMod val="75000"/>
                  </a:schemeClr>
                </a:solidFill>
              </a:rPr>
              <a:t>Забавни упражнения:</a:t>
            </a:r>
            <a:r>
              <a:rPr lang="bg-BG" sz="1400" dirty="0">
                <a:solidFill>
                  <a:schemeClr val="accent2">
                    <a:lumMod val="75000"/>
                  </a:schemeClr>
                </a:solidFill>
              </a:rPr>
              <a:t> Простите и забавни упражнения задържат вниманието на децата и ги ангажират както умствено, така и физически.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88" y="2784255"/>
            <a:ext cx="2178798" cy="290171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7467"/>
            <a:ext cx="2092066" cy="219679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38" y="3068960"/>
            <a:ext cx="2664295" cy="324234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04363"/>
            <a:ext cx="1956723" cy="2661501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996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7920880" cy="6192688"/>
          </a:xfrm>
        </p:spPr>
        <p:txBody>
          <a:bodyPr>
            <a:normAutofit/>
          </a:bodyPr>
          <a:lstStyle/>
          <a:p>
            <a:r>
              <a:rPr lang="bg-BG" b="1" dirty="0"/>
              <a:t> Глобалната цел на образователната политика в ДГ „Калинка” с.Кесарево </a:t>
            </a:r>
            <a:r>
              <a:rPr lang="bg-BG" dirty="0"/>
              <a:t>е </a:t>
            </a:r>
            <a:r>
              <a:rPr lang="bg-BG" dirty="0" smtClean="0"/>
              <a:t>съобразяване </a:t>
            </a:r>
            <a:r>
              <a:rPr lang="bg-BG" dirty="0"/>
              <a:t>с личността на детето, развиване на неговата индивидуалност, интереси и способности,</a:t>
            </a:r>
            <a:br>
              <a:rPr lang="bg-BG" dirty="0"/>
            </a:br>
            <a:r>
              <a:rPr lang="bg-BG" dirty="0"/>
              <a:t>в уютна , спокойна и грижовна среда, с компетентност, професионализъм и обич. </a:t>
            </a:r>
          </a:p>
        </p:txBody>
      </p:sp>
    </p:spTree>
    <p:extLst>
      <p:ext uri="{BB962C8B-B14F-4D97-AF65-F5344CB8AC3E}">
        <p14:creationId xmlns:p14="http://schemas.microsoft.com/office/powerpoint/2010/main" val="41490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30595" y="0"/>
            <a:ext cx="5745661" cy="2420888"/>
          </a:xfrm>
        </p:spPr>
        <p:txBody>
          <a:bodyPr/>
          <a:lstStyle/>
          <a:p>
            <a:r>
              <a:rPr lang="bg-BG" sz="4000" dirty="0" smtClean="0"/>
              <a:t>Участие в национални проекти и програми  през 2024 г.</a:t>
            </a:r>
            <a:endParaRPr lang="bg-BG" sz="40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424936" cy="2402502"/>
          </a:xfrm>
        </p:spPr>
        <p:txBody>
          <a:bodyPr>
            <a:noAutofit/>
          </a:bodyPr>
          <a:lstStyle/>
          <a:p>
            <a:pPr algn="l"/>
            <a:r>
              <a:rPr lang="bg-BG" sz="1600" u="sng" dirty="0" smtClean="0">
                <a:solidFill>
                  <a:srgbClr val="FF0000"/>
                </a:solidFill>
              </a:rPr>
              <a:t>1.Одобрени по </a:t>
            </a:r>
            <a:r>
              <a:rPr lang="bg-BG" sz="1600" u="sng" dirty="0">
                <a:solidFill>
                  <a:srgbClr val="FF0000"/>
                </a:solidFill>
              </a:rPr>
              <a:t>НП „Хубаво е в Детската </a:t>
            </a:r>
            <a:r>
              <a:rPr lang="bg-BG" sz="1600" u="sng" dirty="0" smtClean="0">
                <a:solidFill>
                  <a:srgbClr val="FF0000"/>
                </a:solidFill>
              </a:rPr>
              <a:t>градина“ </a:t>
            </a:r>
          </a:p>
          <a:p>
            <a:pPr algn="l"/>
            <a:r>
              <a:rPr lang="bg-BG" sz="1600" dirty="0" smtClean="0">
                <a:solidFill>
                  <a:srgbClr val="FF0000"/>
                </a:solidFill>
              </a:rPr>
              <a:t> </a:t>
            </a:r>
            <a:r>
              <a:rPr lang="bg-BG" sz="1600" dirty="0">
                <a:solidFill>
                  <a:srgbClr val="FF0000"/>
                </a:solidFill>
              </a:rPr>
              <a:t>Иновативните решения ще са насочени към </a:t>
            </a:r>
            <a:r>
              <a:rPr lang="bg-BG" sz="1600" dirty="0" smtClean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bg-BG" sz="1600" b="1" cap="small" dirty="0" smtClean="0">
                <a:solidFill>
                  <a:srgbClr val="FF0000"/>
                </a:solidFill>
              </a:rPr>
              <a:t>СЪЗДАВАНЕ </a:t>
            </a:r>
            <a:r>
              <a:rPr lang="bg-BG" sz="1600" b="1" cap="small" dirty="0">
                <a:solidFill>
                  <a:srgbClr val="FF0000"/>
                </a:solidFill>
              </a:rPr>
              <a:t>НА ЗДРАВОСЛОВНА СРЕДА В ДЕТСКАТА ГРАДИНА , чрез:</a:t>
            </a:r>
            <a:endParaRPr lang="bg-BG" sz="1600" dirty="0">
              <a:solidFill>
                <a:srgbClr val="FF0000"/>
              </a:solidFill>
            </a:endParaRPr>
          </a:p>
          <a:p>
            <a:pPr lvl="0" algn="l"/>
            <a:r>
              <a:rPr lang="bg-BG" sz="1600" dirty="0">
                <a:solidFill>
                  <a:srgbClr val="FF0000"/>
                </a:solidFill>
              </a:rPr>
              <a:t>Използване на комплекти Action Mats, за изграждане на позитивна образователно-възпитателна среда и основно средство  да създаем положителни нагласи у родителите да насърчават и възпитават здравословно поведение у децата </a:t>
            </a:r>
            <a:r>
              <a:rPr lang="bg-BG" sz="1600" dirty="0" smtClean="0"/>
              <a:t>“</a:t>
            </a:r>
            <a:r>
              <a:rPr lang="bg-BG" sz="1600" dirty="0">
                <a:solidFill>
                  <a:srgbClr val="FF0000"/>
                </a:solidFill>
              </a:rPr>
              <a:t>си</a:t>
            </a:r>
            <a:r>
              <a:rPr lang="bg-BG" sz="1600" dirty="0" smtClean="0">
                <a:solidFill>
                  <a:srgbClr val="FF0000"/>
                </a:solidFill>
              </a:rPr>
              <a:t>.</a:t>
            </a:r>
          </a:p>
          <a:p>
            <a:pPr lvl="0" algn="l"/>
            <a:r>
              <a:rPr lang="bg-BG" sz="1600" u="sng" dirty="0" smtClean="0">
                <a:solidFill>
                  <a:srgbClr val="00B0F0"/>
                </a:solidFill>
              </a:rPr>
              <a:t>2.Одобрени по НП ИКТ-получаване на преносим компютър  със средства от програмата</a:t>
            </a:r>
            <a:r>
              <a:rPr lang="bg-BG" sz="1600" u="sng" dirty="0" smtClean="0"/>
              <a:t>;</a:t>
            </a:r>
          </a:p>
          <a:p>
            <a:pPr lvl="0" algn="l"/>
            <a:r>
              <a:rPr lang="bg-BG" sz="1600" u="sng" dirty="0" smtClean="0">
                <a:solidFill>
                  <a:srgbClr val="7030A0"/>
                </a:solidFill>
              </a:rPr>
              <a:t>3.Участие в проект „Силен старт “- </a:t>
            </a:r>
          </a:p>
          <a:p>
            <a:pPr lvl="0" algn="l"/>
            <a:r>
              <a:rPr lang="bg-BG" sz="1600" dirty="0" smtClean="0">
                <a:solidFill>
                  <a:srgbClr val="7030A0"/>
                </a:solidFill>
              </a:rPr>
              <a:t>Дейност 1 : Повишаване на квалификацията на педагогическите специалисти;</a:t>
            </a:r>
          </a:p>
          <a:p>
            <a:pPr lvl="0" algn="l"/>
            <a:r>
              <a:rPr lang="bg-BG" sz="1600" dirty="0" smtClean="0">
                <a:solidFill>
                  <a:srgbClr val="7030A0"/>
                </a:solidFill>
              </a:rPr>
              <a:t>Дейност 4 : Обща подкрепа за личностно развитие за достъп и трайно приобщаване на деца в предучилищно образование- за допълнително обучение по български език.</a:t>
            </a:r>
            <a:endParaRPr lang="bg-BG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НП“Хубаво е в детската градина“в нашата детска градина :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0590"/>
            <a:ext cx="8892479" cy="388077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bg-BG" dirty="0"/>
              <a:t>Използване на комплекти Action Mats, за изграждане на позитивна образователно-възпитателна среда и основно средство  да създаем положителни нагласи у родителите да насърчават и възпитават здравословно поведение у </a:t>
            </a:r>
            <a:r>
              <a:rPr lang="bg-BG" dirty="0" smtClean="0"/>
              <a:t>децата </a:t>
            </a:r>
            <a:r>
              <a:rPr lang="bg-BG" dirty="0"/>
              <a:t>си</a:t>
            </a:r>
            <a:r>
              <a:rPr lang="bg-BG" dirty="0" smtClean="0"/>
              <a:t>.</a:t>
            </a:r>
          </a:p>
          <a:p>
            <a:pPr fontAlgn="base"/>
            <a:r>
              <a:rPr lang="bg-BG" b="1" dirty="0" smtClean="0"/>
              <a:t>Защо  комлектът  </a:t>
            </a:r>
            <a:r>
              <a:rPr lang="bg-BG" b="1" dirty="0">
                <a:solidFill>
                  <a:srgbClr val="FF0000"/>
                </a:solidFill>
              </a:rPr>
              <a:t>„Action Mats“ </a:t>
            </a:r>
            <a:r>
              <a:rPr lang="bg-BG" b="1" dirty="0"/>
              <a:t>е подходящ ресурс ?</a:t>
            </a:r>
            <a:endParaRPr lang="bg-BG" dirty="0"/>
          </a:p>
          <a:p>
            <a:r>
              <a:rPr lang="bg-BG" dirty="0"/>
              <a:t>   Проектът цели създаването на здравословна среда за децата и формиране на полезни навици. </a:t>
            </a:r>
          </a:p>
          <a:p>
            <a:r>
              <a:rPr lang="bg-BG" dirty="0"/>
              <a:t>    С комплекти Action Mats се създава забавна и стимулираща среда, която насърчава движението, здравословните навици, социалните умения и екипната работа. </a:t>
            </a:r>
          </a:p>
          <a:p>
            <a:r>
              <a:rPr lang="bg-BG" dirty="0"/>
              <a:t>    Разнообразието от конфигурации на комплектите позволява индивидуална работа, работа по двойки или в група и възможност за много игри и предизвикателства. </a:t>
            </a:r>
          </a:p>
          <a:p>
            <a:r>
              <a:rPr lang="bg-BG" dirty="0"/>
              <a:t>    Това интегрира ученето и здравословните активности в ежедневието на децата, подпомагайки тяхното физическо и психическо развитие.</a:t>
            </a:r>
          </a:p>
          <a:p>
            <a:pPr lv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519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76672"/>
            <a:ext cx="8282882" cy="8208911"/>
          </a:xfrm>
        </p:spPr>
        <p:txBody>
          <a:bodyPr>
            <a:normAutofit/>
          </a:bodyPr>
          <a:lstStyle/>
          <a:p>
            <a:r>
              <a:rPr lang="bg-BG" u="sng" dirty="0" smtClean="0"/>
              <a:t>Интегриране </a:t>
            </a:r>
            <a:r>
              <a:rPr lang="bg-BG" u="sng" dirty="0"/>
              <a:t>на иновативни образователни ресурси и методи за учене и игра :</a:t>
            </a:r>
            <a:endParaRPr lang="bg-BG" dirty="0"/>
          </a:p>
          <a:p>
            <a:r>
              <a:rPr lang="bg-BG" b="1" i="1" dirty="0"/>
              <a:t>Физическо развитие:</a:t>
            </a:r>
            <a:r>
              <a:rPr lang="bg-BG" dirty="0"/>
              <a:t> Упражненията и движението подпомагат развитието на моторните умения, подобряват координацията и насърчават здравословния растеж. Играят ключова роля в укрепването на имунната система и предотвратяването на затлъстяването. Редовната физическа активност създава основата за здравословен начин на живот, като учи децата на важността на поддържането на активност и добро здраве от ранна възраст.</a:t>
            </a:r>
          </a:p>
          <a:p>
            <a:r>
              <a:rPr lang="bg-BG" b="1" i="1" dirty="0"/>
              <a:t>Баланс и координация:</a:t>
            </a:r>
            <a:r>
              <a:rPr lang="bg-BG" dirty="0"/>
              <a:t> Упражненията върху постелките стимулират развиването на баланс и координация, важни за физическото развитие.</a:t>
            </a:r>
          </a:p>
          <a:p>
            <a:r>
              <a:rPr lang="bg-BG" b="1" i="1" dirty="0"/>
              <a:t>Сътрудничество и екипна работа:</a:t>
            </a:r>
            <a:r>
              <a:rPr lang="bg-BG" dirty="0"/>
              <a:t> Игри и задачи, които изискват сътрудничество, помагат на децата да развиват социалните си умения.</a:t>
            </a:r>
          </a:p>
          <a:p>
            <a:r>
              <a:rPr lang="bg-BG" b="1" i="1" dirty="0"/>
              <a:t>Забавни упражнения:</a:t>
            </a:r>
            <a:r>
              <a:rPr lang="bg-BG" dirty="0"/>
              <a:t> Простите и забавни упражнения задържат вниманието на децата и ги ангажират както умствено, така и физически.</a:t>
            </a:r>
          </a:p>
          <a:p>
            <a:r>
              <a:rPr lang="bg-BG" b="1" i="1" dirty="0"/>
              <a:t>Разпознаване на обекти, цветове и форми:</a:t>
            </a:r>
            <a:r>
              <a:rPr lang="bg-BG" dirty="0"/>
              <a:t> Децата се учат да разпознават и различават различни обекти и цветове, което подпомага когнитивното им развитие.</a:t>
            </a:r>
          </a:p>
          <a:p>
            <a:r>
              <a:rPr lang="bg-BG" dirty="0"/>
              <a:t> 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331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130753" cy="1163216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Закупени със средства от проекта на комплекти :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sz="1400" b="1" dirty="0"/>
              <a:t>Постелки Mini Mats </a:t>
            </a:r>
            <a:r>
              <a:rPr lang="bg-BG" b="1" dirty="0" smtClean="0"/>
              <a:t>-</a:t>
            </a:r>
            <a:r>
              <a:rPr lang="bg-BG" sz="1400" dirty="0"/>
              <a:t>Постелките „Mini“ са специално разработени за деца в детска градина, с фокус върху развиване на фината моторика и основни двигателни умения. Тези постелки насърчават умствената ловкост и развиват уменията за сътрудничество. Съдържа 16 постелки с размер 66х66 см</a:t>
            </a:r>
            <a:r>
              <a:rPr lang="bg-BG" sz="1400" dirty="0" smtClean="0"/>
              <a:t>.</a:t>
            </a:r>
          </a:p>
          <a:p>
            <a:r>
              <a:rPr lang="bg-BG" sz="1600" b="1" dirty="0"/>
              <a:t>Образователен пъзел “Здравословно хранене и начин на живот</a:t>
            </a:r>
            <a:r>
              <a:rPr lang="bg-BG" sz="1400" b="1" dirty="0" smtClean="0"/>
              <a:t>”-</a:t>
            </a:r>
            <a:r>
              <a:rPr lang="bg-BG" sz="1400" dirty="0"/>
              <a:t>С пъзела "Здравословен начин на хранене" учи децата на видове храни и  важността на здравословното хранене чрез игри и забавления. Съдържа 16 части с общ размер 1х1 метър. Този пъзел е важен инструмент за изграждане на здравословни навици от ранна възраст и предоставя възможност да:</a:t>
            </a:r>
          </a:p>
          <a:p>
            <a:r>
              <a:rPr lang="bg-BG" sz="1400" b="1" dirty="0"/>
              <a:t>Комплект “Светът около </a:t>
            </a:r>
            <a:r>
              <a:rPr lang="bg-BG" b="1" dirty="0"/>
              <a:t>нас</a:t>
            </a:r>
            <a:r>
              <a:rPr lang="bg-BG" b="1" dirty="0" smtClean="0"/>
              <a:t>”-</a:t>
            </a:r>
            <a:r>
              <a:rPr lang="bg-BG" sz="1300" dirty="0"/>
              <a:t>. </a:t>
            </a:r>
            <a:r>
              <a:rPr lang="bg-BG" sz="1400" dirty="0"/>
              <a:t>С тях може да се работи за развиване на речник и когнитивни умения, стимулиране на въображението и креативността, като насърчават децата да създават свои собствени истории и сценарии за игра. Постелките за безопасност на движение помагат за създаване на основни навици и знания, които са от решаващо значение за тяхната сигурност в ежедневието.</a:t>
            </a:r>
          </a:p>
          <a:p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2323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7346777" cy="1728192"/>
          </a:xfrm>
        </p:spPr>
        <p:txBody>
          <a:bodyPr>
            <a:normAutofit/>
          </a:bodyPr>
          <a:lstStyle/>
          <a:p>
            <a:r>
              <a:rPr lang="bg-BG" altLang="bg-BG" sz="1800" dirty="0">
                <a:solidFill>
                  <a:schemeClr val="accent2">
                    <a:lumMod val="75000"/>
                  </a:schemeClr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В ДГ </a:t>
            </a:r>
            <a:r>
              <a:rPr lang="bg-BG" altLang="bg-BG" sz="1800" dirty="0" smtClean="0">
                <a:solidFill>
                  <a:schemeClr val="accent2">
                    <a:lumMod val="75000"/>
                  </a:schemeClr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„Калинка“- </a:t>
            </a:r>
            <a:r>
              <a:rPr lang="bg-BG" altLang="bg-BG" sz="1800" dirty="0">
                <a:solidFill>
                  <a:schemeClr val="accent2">
                    <a:lumMod val="75000"/>
                  </a:schemeClr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с. </a:t>
            </a:r>
            <a:r>
              <a:rPr lang="bg-BG" altLang="bg-BG" sz="1800" dirty="0" smtClean="0">
                <a:solidFill>
                  <a:schemeClr val="accent2">
                    <a:lumMod val="75000"/>
                  </a:schemeClr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Кесарево, </a:t>
            </a:r>
            <a:r>
              <a:rPr lang="bg-BG" altLang="bg-BG" sz="1800" dirty="0">
                <a:solidFill>
                  <a:schemeClr val="accent2">
                    <a:lumMod val="75000"/>
                  </a:schemeClr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дадохме  старт на дейностите по НП "</a:t>
            </a:r>
            <a:r>
              <a:rPr lang="bg-BG" altLang="bg-BG" sz="1800" dirty="0">
                <a:solidFill>
                  <a:srgbClr val="FF0000"/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Хубаво е в детската градина</a:t>
            </a:r>
            <a:r>
              <a:rPr lang="bg-BG" altLang="bg-BG" sz="1800" dirty="0">
                <a:solidFill>
                  <a:schemeClr val="accent2">
                    <a:lumMod val="75000"/>
                  </a:schemeClr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" с комплект "Светът около </a:t>
            </a:r>
            <a:r>
              <a:rPr lang="bg-BG" altLang="bg-BG" sz="1800" dirty="0" smtClean="0">
                <a:solidFill>
                  <a:schemeClr val="accent2">
                    <a:lumMod val="75000"/>
                  </a:schemeClr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нас“ с</a:t>
            </a:r>
            <a:r>
              <a:rPr lang="bg-BG" sz="1800" dirty="0">
                <a:solidFill>
                  <a:srgbClr val="FF0000"/>
                </a:solidFill>
              </a:rPr>
              <a:t> </a:t>
            </a:r>
            <a:r>
              <a:rPr lang="bg-BG" sz="1800" dirty="0" smtClean="0">
                <a:solidFill>
                  <a:srgbClr val="FF0000"/>
                </a:solidFill>
              </a:rPr>
              <a:t>използване </a:t>
            </a:r>
            <a:r>
              <a:rPr lang="bg-BG" sz="1800" dirty="0">
                <a:solidFill>
                  <a:srgbClr val="FF0000"/>
                </a:solidFill>
              </a:rPr>
              <a:t>на комплекти Action </a:t>
            </a:r>
            <a:r>
              <a:rPr lang="bg-BG" sz="1800" dirty="0" smtClean="0">
                <a:solidFill>
                  <a:srgbClr val="FF0000"/>
                </a:solidFill>
              </a:rPr>
              <a:t>Mats</a:t>
            </a:r>
            <a:r>
              <a:rPr lang="bg-BG" altLang="bg-BG" sz="1800" dirty="0" smtClean="0">
                <a:solidFill>
                  <a:schemeClr val="accent2">
                    <a:lumMod val="75000"/>
                  </a:schemeClr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 и ДФВ  </a:t>
            </a:r>
            <a:r>
              <a:rPr lang="bg-BG" altLang="bg-BG" sz="1800" dirty="0">
                <a:solidFill>
                  <a:schemeClr val="accent2">
                    <a:lumMod val="75000"/>
                  </a:schemeClr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"С мама и татко спазваме правилата за движение" </a:t>
            </a:r>
            <a:r>
              <a:rPr lang="bg-BG" altLang="bg-BG" sz="1800" dirty="0" smtClean="0">
                <a:solidFill>
                  <a:schemeClr val="accent2">
                    <a:lumMod val="75000"/>
                  </a:schemeClr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:</a:t>
            </a:r>
            <a:endParaRPr lang="bg-BG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7850833" cy="3880773"/>
          </a:xfrm>
        </p:spPr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g-BG" altLang="bg-BG" sz="1200" dirty="0" smtClean="0">
                <a:solidFill>
                  <a:srgbClr val="050505"/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 </a:t>
            </a:r>
            <a:r>
              <a:rPr lang="bg-BG" altLang="bg-BG" dirty="0" smtClean="0">
                <a:solidFill>
                  <a:srgbClr val="050505"/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 </a:t>
            </a:r>
            <a:endParaRPr lang="bg-BG" altLang="bg-BG" sz="8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g-BG" altLang="bg-BG" dirty="0">
                <a:solidFill>
                  <a:srgbClr val="0070C0"/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На 31.10.2024 г. в </a:t>
            </a:r>
            <a:r>
              <a:rPr lang="bg-BG" altLang="bg-BG" dirty="0">
                <a:solidFill>
                  <a:srgbClr val="0070C0"/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подготвителната 3 и 4 група - </a:t>
            </a:r>
            <a:r>
              <a:rPr lang="bg-BG" altLang="bg-BG" dirty="0">
                <a:solidFill>
                  <a:srgbClr val="0070C0"/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„Пчеличка“ стартираха инициативите по програмата „Хубаво е в детската градина“.   </a:t>
            </a:r>
            <a:endParaRPr lang="bg-BG" altLang="bg-BG" sz="800" dirty="0">
              <a:solidFill>
                <a:srgbClr val="0070C0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g-BG" altLang="bg-BG" dirty="0">
                <a:solidFill>
                  <a:srgbClr val="0070C0"/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С професионалния опит на старши учител Красимира Стоянова и комплектите Аction Mats, децата не само демонстрираха знанията си за безопасното движение, но и показаха колко забавно е да учим заедно!   </a:t>
            </a:r>
            <a:r>
              <a:rPr lang="bg-BG" altLang="bg-BG" sz="1200" dirty="0">
                <a:solidFill>
                  <a:srgbClr val="0070C0"/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 </a:t>
            </a:r>
            <a:r>
              <a:rPr lang="bg-BG" altLang="bg-BG" dirty="0">
                <a:solidFill>
                  <a:srgbClr val="0070C0"/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 </a:t>
            </a:r>
            <a:endParaRPr lang="bg-BG" altLang="bg-BG" sz="800" dirty="0">
              <a:solidFill>
                <a:srgbClr val="0070C0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g-BG" altLang="bg-BG" dirty="0">
                <a:solidFill>
                  <a:srgbClr val="0070C0"/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Със своите усмивки и ангажираност, те доказаха, че наистина е хубаво в детската градина и е истински забавно!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g-BG" altLang="bg-BG" dirty="0">
                <a:solidFill>
                  <a:srgbClr val="0070C0"/>
                </a:solidFill>
                <a:latin typeface="inherit" charset="0"/>
                <a:ea typeface="Calibri" panose="020F0502020204030204" pitchFamily="34" charset="0"/>
                <a:cs typeface="Segoe UI Historic" panose="020B0502040204020203" pitchFamily="34" charset="0"/>
              </a:rPr>
              <a:t>Родителите също играят важна роля в този процес – като партньори в обучението на децата за безопасност на пътя и спазване на правилата. Нека всички заедно – деца, родители и учители, продължаваме да изграждаме важните навици, които ще помогнат за безопасното и сигурно детство на малките пчелички! </a:t>
            </a:r>
            <a:endParaRPr lang="bg-BG" altLang="bg-BG" sz="1200" dirty="0">
              <a:solidFill>
                <a:srgbClr val="0070C0"/>
              </a:solidFill>
              <a:latin typeface="inherit" charset="0"/>
              <a:ea typeface="Calibri" panose="020F0502020204030204" pitchFamily="34" charset="0"/>
              <a:cs typeface="Segoe UI Historic" panose="020B0502040204020203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26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bg-BG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6" y="429904"/>
            <a:ext cx="2482207" cy="330579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7" y="3915395"/>
            <a:ext cx="3136863" cy="235536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22" y="609600"/>
            <a:ext cx="3271850" cy="245671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12" y="3544295"/>
            <a:ext cx="2325850" cy="309755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68" y="136525"/>
            <a:ext cx="2321487" cy="309175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🚦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213" y="-2762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👨‍👩‍👧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063" y="-2762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🌟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-1079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🛑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438" y="603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🧍‍♂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288" y="603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12" y="3320350"/>
            <a:ext cx="2472797" cy="329326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5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8" y="476872"/>
            <a:ext cx="2571789" cy="34251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31" y="476872"/>
            <a:ext cx="2454016" cy="326825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0" y="4053616"/>
            <a:ext cx="1889441" cy="2516352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31" y="4077072"/>
            <a:ext cx="3126757" cy="234777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72" y="476872"/>
            <a:ext cx="2430701" cy="323720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846801"/>
            <a:ext cx="2099355" cy="279591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6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1247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inherit</vt:lpstr>
      <vt:lpstr>Segoe UI Historic</vt:lpstr>
      <vt:lpstr>Trebuchet MS</vt:lpstr>
      <vt:lpstr>Wingdings 3</vt:lpstr>
      <vt:lpstr>Facet</vt:lpstr>
      <vt:lpstr>             Контакти :</vt:lpstr>
      <vt:lpstr> Глобалната цел на образователната политика в ДГ „Калинка” с.Кесарево е съобразяване с личността на детето, развиване на неговата индивидуалност, интереси и способности, в уютна , спокойна и грижовна среда, с компетентност, професионализъм и обич. </vt:lpstr>
      <vt:lpstr>Участие в национални проекти и програми  през 2024 г.</vt:lpstr>
      <vt:lpstr>НП“Хубаво е в детската градина“в нашата детска градина :</vt:lpstr>
      <vt:lpstr>PowerPoint Presentation</vt:lpstr>
      <vt:lpstr>Закупени със средства от проекта на комплекти : </vt:lpstr>
      <vt:lpstr>В ДГ „Калинка“- с. Кесарево, дадохме  старт на дейностите по НП "Хубаво е в детската градина" с комплект "Светът около нас“ с използване на комплекти Action Mats и ДФВ  "С мама и татко спазваме правилата за движение" :</vt:lpstr>
      <vt:lpstr>PowerPoint Presentation</vt:lpstr>
      <vt:lpstr>PowerPoint Presentation</vt:lpstr>
      <vt:lpstr>С пъзела "Здравословен начин на хранене" :</vt:lpstr>
      <vt:lpstr>На 28.11.2024 г. – децата от група „Слънчо“, под умелото  ръководтство на г-жа Цветозара Петрова, представиха пред родителите на видове храни и  важността на здравословното хранене чрез игри и забавления.</vt:lpstr>
      <vt:lpstr>  Освен игри ,с вързани с пъзела, госпожа Петрова бе подбрала  интересни игри за изпробване и изразяване на знания, умения за здравословно хранене, грижи за здравето, хигиена и движение :“Подреди правилно“;“Вълшебната торбичка“;“Полезни/вредни храни“;“От къде идва храната“ ...</vt:lpstr>
      <vt:lpstr>Постелките „Mini“ са специално разработени за деца в детска градина, с фокус върху развиване на фината моторика и основни двигателни умения. Тези постелки насърчават умствената ловкост и развиват уменията за сътрудничество. Съдържа 16 постелки с размер 66х66 см.</vt:lpstr>
      <vt:lpstr>Основни дейности Физическо развитие: Упражненията и движението подпомагат развитието на моторните умения, подобряват координацията и насърчават здравословния растеж. Играят ключова роля в укрепването на имунната система и предотвратяването на затлъстяването. Редовната физическа активност създава основата за здравословен начин на живот, като учи децата на важността на поддържането на активност и добро здраве от ранна възраст. Баланс и координация: Упражненията върху постелките стимулират развиването на баланс и координация, важни за физическото развитие. Сътрудничество и екипна работа: Игри и задачи, които изискват сътрудничество, помагат на децата да развиват социалните си умения. Забавни упражнения: Простите и забавни упражнения задържат вниманието на децата и ги ангажират както умствено, така и физически.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 национални проекти и програми  през 2024 г.</dc:title>
  <dc:creator>2com</dc:creator>
  <cp:lastModifiedBy>301909: ДГ "Калинка" - Кесарево</cp:lastModifiedBy>
  <cp:revision>40</cp:revision>
  <dcterms:created xsi:type="dcterms:W3CDTF">2024-11-18T10:31:35Z</dcterms:created>
  <dcterms:modified xsi:type="dcterms:W3CDTF">2024-12-09T07:29:50Z</dcterms:modified>
</cp:coreProperties>
</file>